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E8009B0-1121-4737-8A91-B7DBA8BB138E}" type="datetimeFigureOut">
              <a:rPr lang="ru-RU" smtClean="0"/>
              <a:pPr/>
              <a:t>20.02.2016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151052E-E683-4D26-9ED5-64BAD04958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Надежность информации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Надежность систем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>
            <a:normAutofit fontScale="77500" lnSpcReduction="20000"/>
          </a:bodyPr>
          <a:lstStyle/>
          <a:p>
            <a:pPr marL="109728" indent="0" algn="just">
              <a:buNone/>
            </a:pPr>
            <a:r>
              <a:rPr lang="ru-RU" dirty="0"/>
              <a:t>Надежность является одной из важных характеристик качества объекта - совокупности свойств, определяющих пригодность использования его по назначению. В отличии от других характеристик качества надежность обладает следующей специфической особенностью. Обычные характеристики качества объекта, такие как быстродействие, производительность, емкость памяти и т.д. измеряются для некоторого момента времени («точечные» характеристики качества). Надежность характеризует зависимость «точечных» характеристик качества либо от времени использования, либо от наработки объекта. Надежность характеристика временная. Она может быть </a:t>
            </a:r>
            <a:r>
              <a:rPr lang="ru-RU" dirty="0" err="1"/>
              <a:t>ориентированна</a:t>
            </a:r>
            <a:r>
              <a:rPr lang="ru-RU" dirty="0"/>
              <a:t> либо на прошедшее время (в этом случае говорят: изделие до данного момента проработало такое-то количество часов, поэтому они обладали такими-то показателями надежности), либо в будущее время (в этом случае говорят: данные изделия, если они будут использоваться в предложенных условиях, будут обладать такой-то надежностью).</a:t>
            </a:r>
          </a:p>
        </p:txBody>
      </p:sp>
    </p:spTree>
    <p:extLst>
      <p:ext uri="{BB962C8B-B14F-4D97-AF65-F5344CB8AC3E}">
        <p14:creationId xmlns="" xmlns:p14="http://schemas.microsoft.com/office/powerpoint/2010/main" val="2608281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62220"/>
            <a:ext cx="8352928" cy="6165304"/>
          </a:xfrm>
        </p:spPr>
        <p:txBody>
          <a:bodyPr>
            <a:noAutofit/>
          </a:bodyPr>
          <a:lstStyle/>
          <a:p>
            <a:pPr marL="72000" indent="0" algn="just">
              <a:spcBef>
                <a:spcPts val="0"/>
              </a:spcBef>
              <a:buNone/>
            </a:pPr>
            <a:r>
              <a:rPr lang="ru-RU" sz="1900" b="1" dirty="0" smtClean="0"/>
              <a:t>Объект </a:t>
            </a:r>
            <a:r>
              <a:rPr lang="ru-RU" sz="1900" dirty="0"/>
              <a:t>- техническое изделие определенного целевого назначения, рассматриваемое в периоды проектирования, производства, испытаний и эксплуатации.</a:t>
            </a:r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dirty="0"/>
              <a:t>Объектами могут быть различные системы и их элементы.</a:t>
            </a:r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dirty="0"/>
              <a:t>Различают пять основных видов технического состояния объектов.</a:t>
            </a:r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b="1" i="1" dirty="0"/>
              <a:t>Исправное состояние.</a:t>
            </a:r>
            <a:r>
              <a:rPr lang="ru-RU" sz="1900" dirty="0"/>
              <a:t> Состояние объекта, при котором он соответствует всем требованиям нормативно-технической и (или) конструкторской (проектной) </a:t>
            </a:r>
            <a:r>
              <a:rPr lang="ru-RU" sz="1900" dirty="0" smtClean="0"/>
              <a:t>документации (</a:t>
            </a:r>
            <a:r>
              <a:rPr lang="ru-RU" sz="1900" dirty="0" err="1" smtClean="0"/>
              <a:t>НТиКПД</a:t>
            </a:r>
            <a:r>
              <a:rPr lang="ru-RU" sz="1900" dirty="0" smtClean="0"/>
              <a:t>).</a:t>
            </a:r>
            <a:endParaRPr lang="ru-RU" sz="1900" dirty="0"/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b="1" i="1" dirty="0"/>
              <a:t>Неисправное состояние.</a:t>
            </a:r>
            <a:r>
              <a:rPr lang="ru-RU" sz="1900" dirty="0"/>
              <a:t> Состояние объекта, при котором он не соответствует хотя бы одному из требований (</a:t>
            </a:r>
            <a:r>
              <a:rPr lang="ru-RU" sz="1900" dirty="0" err="1"/>
              <a:t>НТиКПД</a:t>
            </a:r>
            <a:r>
              <a:rPr lang="ru-RU" sz="1900" dirty="0" smtClean="0"/>
              <a:t>).</a:t>
            </a:r>
            <a:endParaRPr lang="ru-RU" sz="1900" dirty="0"/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b="1" i="1" dirty="0"/>
              <a:t>Работоспособное состояние.</a:t>
            </a:r>
            <a:r>
              <a:rPr lang="ru-RU" sz="1900" dirty="0"/>
              <a:t> Состояние </a:t>
            </a:r>
            <a:r>
              <a:rPr lang="ru-RU" sz="1900" dirty="0" smtClean="0"/>
              <a:t>объекта, при котором значения всех параметров, характеризующих </a:t>
            </a:r>
            <a:r>
              <a:rPr lang="ru-RU" sz="1900" dirty="0"/>
              <a:t>способность выполнять заданные </a:t>
            </a:r>
            <a:r>
              <a:rPr lang="ru-RU" sz="1900" dirty="0" smtClean="0"/>
              <a:t>функции, соответствуют требованиям </a:t>
            </a:r>
            <a:r>
              <a:rPr lang="ru-RU" sz="1900" dirty="0"/>
              <a:t>(</a:t>
            </a:r>
            <a:r>
              <a:rPr lang="ru-RU" sz="1900" dirty="0" err="1"/>
              <a:t>НТиКПД</a:t>
            </a:r>
            <a:r>
              <a:rPr lang="ru-RU" sz="1900" dirty="0"/>
              <a:t>)</a:t>
            </a:r>
            <a:r>
              <a:rPr lang="ru-RU" sz="1900" dirty="0" smtClean="0"/>
              <a:t>.</a:t>
            </a:r>
            <a:endParaRPr lang="ru-RU" sz="1900" dirty="0"/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b="1" i="1" dirty="0"/>
              <a:t>Неработоспособное состояние.</a:t>
            </a:r>
            <a:r>
              <a:rPr lang="ru-RU" sz="1900" dirty="0"/>
              <a:t> Состояние объекта, при котором значения хотя бы одного параметра, характеризующего способность выполнять заданные функции, не соответствует требованиям (</a:t>
            </a:r>
            <a:r>
              <a:rPr lang="ru-RU" sz="1900" dirty="0" err="1"/>
              <a:t>НТиКПД</a:t>
            </a:r>
            <a:r>
              <a:rPr lang="ru-RU" sz="1900" dirty="0" smtClean="0"/>
              <a:t>).</a:t>
            </a:r>
          </a:p>
          <a:p>
            <a:pPr marL="72000" indent="0" algn="just">
              <a:spcBef>
                <a:spcPts val="0"/>
              </a:spcBef>
              <a:buNone/>
            </a:pPr>
            <a:r>
              <a:rPr lang="ru-RU" sz="1900" b="1" i="1" dirty="0" smtClean="0"/>
              <a:t>Предельное </a:t>
            </a:r>
            <a:r>
              <a:rPr lang="ru-RU" sz="1900" b="1" i="1" dirty="0"/>
              <a:t>состояние.</a:t>
            </a:r>
            <a:r>
              <a:rPr lang="ru-RU" sz="1900" dirty="0"/>
              <a:t> Состояние объекта, при котором его дальнейшая эксплуатация недопустима или </a:t>
            </a:r>
            <a:r>
              <a:rPr lang="ru-RU" sz="1900" dirty="0" smtClean="0"/>
              <a:t>нецелесообразна, </a:t>
            </a:r>
            <a:r>
              <a:rPr lang="ru-RU" sz="1900" dirty="0"/>
              <a:t>либо восстановление его работоспособного состояния невозможно или нецелесообразно. </a:t>
            </a:r>
          </a:p>
        </p:txBody>
      </p:sp>
    </p:spTree>
    <p:extLst>
      <p:ext uri="{BB962C8B-B14F-4D97-AF65-F5344CB8AC3E}">
        <p14:creationId xmlns="" xmlns:p14="http://schemas.microsoft.com/office/powerpoint/2010/main" val="108808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556792"/>
            <a:ext cx="5271034" cy="33843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62920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>
            <a:normAutofit fontScale="85000" lnSpcReduction="20000"/>
          </a:bodyPr>
          <a:lstStyle/>
          <a:p>
            <a:pPr marL="109728" indent="0" algn="just">
              <a:buNone/>
            </a:pPr>
            <a:r>
              <a:rPr lang="ru-RU" dirty="0"/>
              <a:t>Переход объекта (изделия) из одного вышестоящего технического состояния в нижестоящее обычно происходит вследствие событий: </a:t>
            </a:r>
            <a:r>
              <a:rPr lang="ru-RU" b="1" i="1" dirty="0"/>
              <a:t>повреждений</a:t>
            </a:r>
            <a:r>
              <a:rPr lang="ru-RU" dirty="0"/>
              <a:t> или </a:t>
            </a:r>
            <a:r>
              <a:rPr lang="ru-RU" b="1" i="1" dirty="0"/>
              <a:t>отказов.</a:t>
            </a:r>
            <a:r>
              <a:rPr lang="ru-RU" dirty="0"/>
              <a:t> </a:t>
            </a:r>
            <a:endParaRPr lang="ru-RU" dirty="0" smtClean="0"/>
          </a:p>
          <a:p>
            <a:pPr marL="109728" indent="0" algn="just">
              <a:buNone/>
            </a:pPr>
            <a:r>
              <a:rPr lang="ru-RU" dirty="0" smtClean="0"/>
              <a:t>Согласно </a:t>
            </a:r>
            <a:r>
              <a:rPr lang="ru-RU" dirty="0"/>
              <a:t>ГОСТ 27.002-89 </a:t>
            </a:r>
            <a:r>
              <a:rPr lang="ru-RU" b="1" i="1" dirty="0"/>
              <a:t>отказ -</a:t>
            </a:r>
            <a:r>
              <a:rPr lang="ru-RU" dirty="0"/>
              <a:t> это событие, заключающееся в нарушении работоспособного состояния объекта.</a:t>
            </a:r>
          </a:p>
          <a:p>
            <a:pPr marL="109728" indent="0" algn="just">
              <a:buNone/>
            </a:pPr>
            <a:r>
              <a:rPr lang="ru-RU" b="1" i="1" dirty="0"/>
              <a:t>Повреждение -</a:t>
            </a:r>
            <a:r>
              <a:rPr lang="ru-RU" dirty="0"/>
              <a:t> событие, заключающееся в нарушении исправного состояния объекта при сохранении работоспособного состояния.</a:t>
            </a:r>
          </a:p>
          <a:p>
            <a:pPr marL="109728" indent="0" algn="just">
              <a:buNone/>
            </a:pPr>
            <a:r>
              <a:rPr lang="ru-RU" dirty="0"/>
              <a:t>Переход объекта из исправного состояния в неисправное не связан с отказом.</a:t>
            </a:r>
          </a:p>
          <a:p>
            <a:pPr marL="109728" indent="0" algn="just">
              <a:buNone/>
            </a:pPr>
            <a:r>
              <a:rPr lang="ru-RU" dirty="0"/>
              <a:t>В ГОСТ 15467-79 введено еще одно понятие, отражающее состояние объекта - дефект. Дефектом называется каждое отдельное несоответствие объекта установленным нормам или требованиям. Дефект отражает состояние отличное от отказа.</a:t>
            </a:r>
          </a:p>
        </p:txBody>
      </p:sp>
    </p:spTree>
    <p:extLst>
      <p:ext uri="{BB962C8B-B14F-4D97-AF65-F5344CB8AC3E}">
        <p14:creationId xmlns="" xmlns:p14="http://schemas.microsoft.com/office/powerpoint/2010/main" val="4186120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485800"/>
          </a:xfrm>
        </p:spPr>
        <p:txBody>
          <a:bodyPr>
            <a:noAutofit/>
          </a:bodyPr>
          <a:lstStyle/>
          <a:p>
            <a:r>
              <a:rPr lang="ru-RU" sz="2600" dirty="0"/>
              <a:t>Стороны надежности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0577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/>
              <a:t>Безотказность</a:t>
            </a:r>
            <a:r>
              <a:rPr lang="ru-RU" dirty="0"/>
              <a:t> - свойство объекта непрерывно сохранять работоспособность в течение некоторого времени или некоторой </a:t>
            </a:r>
            <a:r>
              <a:rPr lang="ru-RU" dirty="0" smtClean="0"/>
              <a:t>наработки. </a:t>
            </a:r>
            <a:r>
              <a:rPr lang="ru-RU" dirty="0"/>
              <a:t>Количественные показатели безотказности</a:t>
            </a:r>
            <a:r>
              <a:rPr lang="ru-RU" dirty="0" smtClean="0"/>
              <a:t>: вероятность </a:t>
            </a:r>
            <a:r>
              <a:rPr lang="ru-RU" dirty="0"/>
              <a:t>безотказной </a:t>
            </a:r>
            <a:r>
              <a:rPr lang="ru-RU" dirty="0" smtClean="0"/>
              <a:t>работы, интенсивность отказов, средняя </a:t>
            </a:r>
            <a:r>
              <a:rPr lang="ru-RU" dirty="0"/>
              <a:t>наработка до </a:t>
            </a:r>
            <a:r>
              <a:rPr lang="ru-RU" dirty="0" smtClean="0"/>
              <a:t>отказа.</a:t>
            </a:r>
          </a:p>
          <a:p>
            <a:pPr lvl="0" algn="just"/>
            <a:r>
              <a:rPr lang="ru-RU" b="1" dirty="0"/>
              <a:t>Ремонтопригодность</a:t>
            </a:r>
            <a:r>
              <a:rPr lang="ru-RU" dirty="0"/>
              <a:t> - свойство объекта, заключающееся в приспособленности объекта к предупреждению и обнаружению отказов и восстановлению работоспособности объекта либо путем проведения ремонта, либо путем замены отказавших комплектующих элементов. </a:t>
            </a:r>
            <a:r>
              <a:rPr lang="ru-RU" dirty="0" smtClean="0"/>
              <a:t>Количественные </a:t>
            </a:r>
            <a:r>
              <a:rPr lang="ru-RU" dirty="0"/>
              <a:t>показатели ремонтопригодности</a:t>
            </a:r>
            <a:r>
              <a:rPr lang="ru-RU" dirty="0" smtClean="0"/>
              <a:t>: вероятность </a:t>
            </a:r>
            <a:r>
              <a:rPr lang="ru-RU" dirty="0"/>
              <a:t>восстановления в заданное </a:t>
            </a:r>
            <a:r>
              <a:rPr lang="ru-RU" dirty="0" smtClean="0"/>
              <a:t>время, среднее </a:t>
            </a:r>
            <a:r>
              <a:rPr lang="ru-RU" dirty="0"/>
              <a:t>время </a:t>
            </a:r>
            <a:r>
              <a:rPr lang="ru-RU" dirty="0" smtClean="0"/>
              <a:t>восстановления, удельная </a:t>
            </a:r>
            <a:r>
              <a:rPr lang="ru-RU" dirty="0"/>
              <a:t>трудоемкость и стоимость восстановительных </a:t>
            </a:r>
            <a:r>
              <a:rPr lang="ru-RU" dirty="0" smtClean="0"/>
              <a:t>работ.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5476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0983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Долговечность</a:t>
            </a:r>
            <a:r>
              <a:rPr lang="ru-RU" dirty="0"/>
              <a:t> - свойство объекта сохранять работоспособность до наступления предельного </a:t>
            </a:r>
            <a:r>
              <a:rPr lang="ru-RU" dirty="0" smtClean="0"/>
              <a:t>состояния. Количественные </a:t>
            </a:r>
            <a:r>
              <a:rPr lang="ru-RU" dirty="0"/>
              <a:t>показатели долговечности</a:t>
            </a:r>
            <a:r>
              <a:rPr lang="ru-RU" dirty="0" smtClean="0"/>
              <a:t>: средний </a:t>
            </a:r>
            <a:r>
              <a:rPr lang="ru-RU" dirty="0"/>
              <a:t>срок службы </a:t>
            </a:r>
            <a:r>
              <a:rPr lang="ru-RU" dirty="0" smtClean="0"/>
              <a:t>объекта, средний </a:t>
            </a:r>
            <a:r>
              <a:rPr lang="ru-RU" dirty="0"/>
              <a:t>срок службы объекта до первого </a:t>
            </a:r>
            <a:r>
              <a:rPr lang="ru-RU" dirty="0" smtClean="0"/>
              <a:t>отказа. </a:t>
            </a:r>
          </a:p>
          <a:p>
            <a:pPr marL="109728" indent="0">
              <a:buNone/>
            </a:pPr>
            <a:r>
              <a:rPr lang="ru-RU" i="1" dirty="0" smtClean="0"/>
              <a:t>Технический </a:t>
            </a:r>
            <a:r>
              <a:rPr lang="ru-RU" i="1" dirty="0"/>
              <a:t>ресурс -</a:t>
            </a:r>
            <a:r>
              <a:rPr lang="ru-RU" dirty="0"/>
              <a:t> наработка объекта от начала его эксплуатации или возобновления эксплуатации после ремонта до наступления предельного состояния. </a:t>
            </a:r>
          </a:p>
          <a:p>
            <a:pPr marL="109728" indent="0">
              <a:buNone/>
            </a:pPr>
            <a:r>
              <a:rPr lang="ru-RU" i="1" dirty="0" smtClean="0"/>
              <a:t>Назначенный </a:t>
            </a:r>
            <a:r>
              <a:rPr lang="ru-RU" i="1" dirty="0"/>
              <a:t>ресурс -</a:t>
            </a:r>
            <a:r>
              <a:rPr lang="ru-RU" dirty="0"/>
              <a:t> суммарная </a:t>
            </a:r>
            <a:r>
              <a:rPr lang="ru-RU" dirty="0" smtClean="0"/>
              <a:t>наработка </a:t>
            </a:r>
            <a:r>
              <a:rPr lang="ru-RU" dirty="0"/>
              <a:t>объекта, при достижении которой эксплуатация должна быть прекращена независимо от его состояния.</a:t>
            </a:r>
          </a:p>
          <a:p>
            <a:pPr marL="109728" indent="0">
              <a:buNone/>
            </a:pPr>
            <a:r>
              <a:rPr lang="ru-RU" i="1" dirty="0"/>
              <a:t>Срок службы -</a:t>
            </a:r>
            <a:r>
              <a:rPr lang="ru-RU" dirty="0"/>
              <a:t> календарная продолжительность эксплуатации (в том числе, хранение, ремонт и т. п.) от ее начала до наступления предельного состояния. </a:t>
            </a:r>
          </a:p>
          <a:p>
            <a:r>
              <a:rPr lang="ru-RU" b="1" dirty="0" err="1"/>
              <a:t>Сохраняемость</a:t>
            </a:r>
            <a:r>
              <a:rPr lang="ru-RU" dirty="0"/>
              <a:t> - свойство объекта сохранять работоспособность в течение (и после) его хранения и (или) транспортирования.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1056815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65816"/>
          </a:xfrm>
        </p:spPr>
        <p:txBody>
          <a:bodyPr/>
          <a:lstStyle/>
          <a:p>
            <a:r>
              <a:rPr lang="ru-RU" b="1" dirty="0"/>
              <a:t>Живучесть</a:t>
            </a:r>
            <a:r>
              <a:rPr lang="ru-RU" dirty="0"/>
              <a:t> - свойство объекта сохранять работоспособность (полностью или частично) в условиях неблагоприятных воздействий, не предусмотренных нормальными условиями эксплуатации.</a:t>
            </a:r>
          </a:p>
          <a:p>
            <a:r>
              <a:rPr lang="ru-RU" b="1" dirty="0"/>
              <a:t>Достоверность</a:t>
            </a:r>
            <a:r>
              <a:rPr lang="ru-RU" dirty="0"/>
              <a:t> - это свойство объекта производить безошибочные преобразования, </a:t>
            </a:r>
            <a:r>
              <a:rPr lang="ru-RU" dirty="0" smtClean="0"/>
              <a:t>хранение </a:t>
            </a:r>
            <a:r>
              <a:rPr lang="ru-RU" dirty="0"/>
              <a:t>и передачу информации.</a:t>
            </a:r>
          </a:p>
        </p:txBody>
      </p:sp>
    </p:spTree>
    <p:extLst>
      <p:ext uri="{BB962C8B-B14F-4D97-AF65-F5344CB8AC3E}">
        <p14:creationId xmlns="" xmlns:p14="http://schemas.microsoft.com/office/powerpoint/2010/main" val="302423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</TotalTime>
  <Words>621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Городская</vt:lpstr>
      <vt:lpstr>Надежность информации</vt:lpstr>
      <vt:lpstr>Слайд 2</vt:lpstr>
      <vt:lpstr>Слайд 3</vt:lpstr>
      <vt:lpstr>Слайд 4</vt:lpstr>
      <vt:lpstr>Слайд 5</vt:lpstr>
      <vt:lpstr>Стороны надежности</vt:lpstr>
      <vt:lpstr>Слайд 7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обеспечения отказоустойчивости программных компонентов</dc:title>
  <dc:creator>User</dc:creator>
  <cp:lastModifiedBy>User</cp:lastModifiedBy>
  <cp:revision>2</cp:revision>
  <dcterms:created xsi:type="dcterms:W3CDTF">2016-02-19T17:45:10Z</dcterms:created>
  <dcterms:modified xsi:type="dcterms:W3CDTF">2016-02-19T18:26:13Z</dcterms:modified>
</cp:coreProperties>
</file>